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465" r:id="rId2"/>
    <p:sldId id="456" r:id="rId3"/>
    <p:sldId id="466" r:id="rId4"/>
    <p:sldId id="468" r:id="rId5"/>
    <p:sldId id="472" r:id="rId6"/>
    <p:sldId id="473" r:id="rId7"/>
    <p:sldId id="474" r:id="rId8"/>
    <p:sldId id="475" r:id="rId9"/>
    <p:sldId id="478" r:id="rId10"/>
    <p:sldId id="457" r:id="rId11"/>
    <p:sldId id="469" r:id="rId12"/>
    <p:sldId id="477" r:id="rId13"/>
    <p:sldId id="458" r:id="rId14"/>
    <p:sldId id="470" r:id="rId15"/>
    <p:sldId id="479" r:id="rId16"/>
    <p:sldId id="480" r:id="rId17"/>
    <p:sldId id="484" r:id="rId18"/>
    <p:sldId id="482" r:id="rId19"/>
    <p:sldId id="483" r:id="rId20"/>
    <p:sldId id="486" r:id="rId21"/>
    <p:sldId id="481" r:id="rId22"/>
    <p:sldId id="485" r:id="rId23"/>
    <p:sldId id="46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C1A54"/>
    <a:srgbClr val="0027AC"/>
    <a:srgbClr val="E73C23"/>
    <a:srgbClr val="FFF98A"/>
    <a:srgbClr val="DE5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6"/>
    <p:restoredTop sz="99825" autoAdjust="0"/>
  </p:normalViewPr>
  <p:slideViewPr>
    <p:cSldViewPr snapToGrid="0" snapToObjects="1">
      <p:cViewPr varScale="1">
        <p:scale>
          <a:sx n="88" d="100"/>
          <a:sy n="88" d="100"/>
        </p:scale>
        <p:origin x="78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0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5810"/>
            <a:ext cx="82296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96065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JLab_logo_white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5" y="6385502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2159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BC1A54"/>
                </a:solidFill>
              </a:rPr>
              <a:t>Hall A Moller Update at the PREX Collaboration Meeting</a:t>
            </a:r>
            <a:endParaRPr lang="en-US" sz="3000" dirty="0" smtClean="0"/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Simona Malace</a:t>
            </a:r>
          </a:p>
          <a:p>
            <a:pPr algn="ctr"/>
            <a:r>
              <a:rPr lang="en-US" sz="3000" dirty="0" err="1" smtClean="0"/>
              <a:t>JLab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3431177" y="3762103"/>
            <a:ext cx="27174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Target Magnet update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Target update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Detector update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DAQ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4670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3"/>
          <a:stretch/>
        </p:blipFill>
        <p:spPr>
          <a:xfrm>
            <a:off x="537210" y="809342"/>
            <a:ext cx="3962400" cy="430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2043953" y="4249271"/>
            <a:ext cx="259976" cy="1120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6495" y="5369859"/>
            <a:ext cx="348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Ladder with 3 Fe foils installed: 1, 4 and 10 microns (1 micron is 99.85 % purity while the other two are 99.99%)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28641" y="809342"/>
            <a:ext cx="4317484" cy="5793098"/>
            <a:chOff x="4990011" y="809342"/>
            <a:chExt cx="4317484" cy="5793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5" b="317"/>
            <a:stretch/>
          </p:blipFill>
          <p:spPr>
            <a:xfrm>
              <a:off x="4990011" y="809342"/>
              <a:ext cx="3515025" cy="5793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5621638" y="809342"/>
              <a:ext cx="1900517" cy="3439929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539573" y="1039650"/>
              <a:ext cx="433460" cy="20861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11400" y="1265894"/>
              <a:ext cx="1796095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 motion system built by Temple U.</a:t>
              </a:r>
            </a:p>
            <a:p>
              <a:pPr algn="ctr"/>
              <a:r>
                <a:rPr lang="en-US" dirty="0" smtClean="0"/>
                <a:t>(Jim and Bill)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2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4670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2" r="25318" b="317"/>
          <a:stretch/>
        </p:blipFill>
        <p:spPr>
          <a:xfrm>
            <a:off x="125506" y="658735"/>
            <a:ext cx="1658472" cy="579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817892" y="693611"/>
            <a:ext cx="426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Foils were installed on the ladder ~the day of survey; target was installed in magnet and vacuum pump down started within ~48 h from foil installation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The ladder and foils were surveyed w.r.t. the beam line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Once target was installed in the magnet very little adjustment was needed to position ladder perp to  beam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Target motion software is ready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r="10325"/>
          <a:stretch/>
        </p:blipFill>
        <p:spPr>
          <a:xfrm>
            <a:off x="1783978" y="658735"/>
            <a:ext cx="3155576" cy="581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9" t="35047" r="37143" b="39175"/>
          <a:stretch/>
        </p:blipFill>
        <p:spPr>
          <a:xfrm>
            <a:off x="5848577" y="5022947"/>
            <a:ext cx="2124891" cy="176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4670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2" y="731522"/>
            <a:ext cx="3860959" cy="58520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7318" y="731522"/>
            <a:ext cx="2350383" cy="5133700"/>
            <a:chOff x="497318" y="731522"/>
            <a:chExt cx="2350383" cy="5133700"/>
          </a:xfrm>
        </p:grpSpPr>
        <p:sp>
          <p:nvSpPr>
            <p:cNvPr id="4" name="Left Brace 3"/>
            <p:cNvSpPr/>
            <p:nvPr/>
          </p:nvSpPr>
          <p:spPr>
            <a:xfrm>
              <a:off x="2551610" y="731522"/>
              <a:ext cx="296091" cy="2534192"/>
            </a:xfrm>
            <a:prstGeom prst="leftBrace">
              <a:avLst/>
            </a:prstGeom>
            <a:ln>
              <a:solidFill>
                <a:srgbClr val="BC1A5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6043" y="1798321"/>
              <a:ext cx="2037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Movement from foil to foil</a:t>
              </a:r>
              <a:endParaRPr lang="en-US" dirty="0"/>
            </a:p>
          </p:txBody>
        </p:sp>
        <p:sp>
          <p:nvSpPr>
            <p:cNvPr id="6" name="Left Brace 5"/>
            <p:cNvSpPr/>
            <p:nvPr/>
          </p:nvSpPr>
          <p:spPr>
            <a:xfrm>
              <a:off x="2512109" y="3331030"/>
              <a:ext cx="296091" cy="2534192"/>
            </a:xfrm>
            <a:prstGeom prst="leftBrace">
              <a:avLst/>
            </a:prstGeom>
            <a:ln>
              <a:solidFill>
                <a:srgbClr val="BC1A5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7318" y="4406538"/>
              <a:ext cx="22023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Rotation of ladder (foil) w.r.t. beam normal</a:t>
              </a:r>
              <a:endParaRPr lang="en-US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4641669" y="2333897"/>
            <a:ext cx="444137" cy="252549"/>
          </a:xfrm>
          <a:prstGeom prst="ellipse">
            <a:avLst/>
          </a:prstGeom>
          <a:noFill/>
          <a:ln>
            <a:solidFill>
              <a:srgbClr val="BC1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6"/>
          </p:cNvCxnSpPr>
          <p:nvPr/>
        </p:nvCxnSpPr>
        <p:spPr>
          <a:xfrm flipV="1">
            <a:off x="5085806" y="1898469"/>
            <a:ext cx="1889760" cy="561703"/>
          </a:xfrm>
          <a:prstGeom prst="straightConnector1">
            <a:avLst/>
          </a:prstGeom>
          <a:ln w="12700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75567" y="1724968"/>
            <a:ext cx="216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this to go </a:t>
            </a:r>
            <a:r>
              <a:rPr lang="en-US" dirty="0" smtClean="0">
                <a:solidFill>
                  <a:srgbClr val="BC1A54"/>
                </a:solidFill>
              </a:rPr>
              <a:t>to center</a:t>
            </a:r>
            <a:r>
              <a:rPr lang="en-US" dirty="0" smtClean="0"/>
              <a:t> of foil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584152" y="2612571"/>
            <a:ext cx="902248" cy="487680"/>
          </a:xfrm>
          <a:prstGeom prst="ellipse">
            <a:avLst/>
          </a:prstGeom>
          <a:noFill/>
          <a:ln>
            <a:solidFill>
              <a:srgbClr val="BC1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493196" y="2612571"/>
            <a:ext cx="1482370" cy="301954"/>
          </a:xfrm>
          <a:prstGeom prst="straightConnector1">
            <a:avLst/>
          </a:prstGeom>
          <a:ln w="12700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82362" y="2440382"/>
            <a:ext cx="216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this to go </a:t>
            </a:r>
            <a:r>
              <a:rPr lang="en-US" dirty="0" smtClean="0">
                <a:solidFill>
                  <a:srgbClr val="BC1A54"/>
                </a:solidFill>
              </a:rPr>
              <a:t>off center</a:t>
            </a:r>
            <a:r>
              <a:rPr lang="en-US" dirty="0" smtClean="0"/>
              <a:t> of foil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75314" y="4659086"/>
            <a:ext cx="1471749" cy="287383"/>
          </a:xfrm>
          <a:prstGeom prst="rect">
            <a:avLst/>
          </a:prstGeom>
          <a:noFill/>
          <a:ln w="28575"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373764" y="4406538"/>
            <a:ext cx="1596801" cy="396239"/>
          </a:xfrm>
          <a:prstGeom prst="straightConnector1">
            <a:avLst/>
          </a:prstGeom>
          <a:ln w="12700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82362" y="4202668"/>
            <a:ext cx="216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Click this to place foil normal to beam or at min/max angles</a:t>
            </a:r>
            <a:endParaRPr lang="en-US" sz="1600" dirty="0"/>
          </a:p>
        </p:txBody>
      </p:sp>
      <p:sp>
        <p:nvSpPr>
          <p:cNvPr id="22" name="Oval 21"/>
          <p:cNvSpPr/>
          <p:nvPr/>
        </p:nvSpPr>
        <p:spPr>
          <a:xfrm>
            <a:off x="4641669" y="4929051"/>
            <a:ext cx="851527" cy="383399"/>
          </a:xfrm>
          <a:prstGeom prst="ellipse">
            <a:avLst/>
          </a:prstGeom>
          <a:noFill/>
          <a:ln>
            <a:solidFill>
              <a:srgbClr val="BC1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499992" y="5170158"/>
            <a:ext cx="1482370" cy="159710"/>
          </a:xfrm>
          <a:prstGeom prst="straightConnector1">
            <a:avLst/>
          </a:prstGeom>
          <a:ln w="12700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75567" y="5174623"/>
            <a:ext cx="216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this to go in between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19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Moller: Detectors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/>
          <a:stretch/>
        </p:blipFill>
        <p:spPr>
          <a:xfrm>
            <a:off x="52244" y="905131"/>
            <a:ext cx="4192451" cy="401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50040" y="9214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201156" y="921475"/>
            <a:ext cx="2604653" cy="3884588"/>
            <a:chOff x="4384039" y="949541"/>
            <a:chExt cx="2604653" cy="38845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6" t="7192" r="48763" b="22108"/>
            <a:stretch/>
          </p:blipFill>
          <p:spPr>
            <a:xfrm>
              <a:off x="4384039" y="1429078"/>
              <a:ext cx="1514737" cy="34050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41407" y="949541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Scintillators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6" t="7192" r="30730" b="22108"/>
            <a:stretch/>
          </p:blipFill>
          <p:spPr>
            <a:xfrm>
              <a:off x="5956940" y="1429078"/>
              <a:ext cx="1031752" cy="340505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50694" r="61066" b="5555"/>
          <a:stretch/>
        </p:blipFill>
        <p:spPr>
          <a:xfrm>
            <a:off x="6611614" y="1950535"/>
            <a:ext cx="2532386" cy="1890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1258" y="5125502"/>
            <a:ext cx="88199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Scintillators: 4 paddles per side connected via light guides to Hamamatsu 1 inch PMTs (Hamamatsu R4124)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Calorimeter: </a:t>
            </a:r>
            <a:r>
              <a:rPr lang="en-US" dirty="0" err="1" smtClean="0">
                <a:sym typeface="Wingdings" panose="05000000000000000000" pitchFamily="2" charset="2"/>
              </a:rPr>
              <a:t>lead+scintillating</a:t>
            </a:r>
            <a:r>
              <a:rPr lang="en-US" dirty="0" smtClean="0">
                <a:sym typeface="Wingdings" panose="05000000000000000000" pitchFamily="2" charset="2"/>
              </a:rPr>
              <a:t> fiber, 2 bocks per side each block connected to two 2 inch PMTs (</a:t>
            </a:r>
            <a:r>
              <a:rPr lang="en-US" dirty="0" err="1" smtClean="0">
                <a:sym typeface="Wingdings" panose="05000000000000000000" pitchFamily="2" charset="2"/>
              </a:rPr>
              <a:t>Photonis</a:t>
            </a:r>
            <a:r>
              <a:rPr lang="en-US" dirty="0" smtClean="0">
                <a:sym typeface="Wingdings" panose="05000000000000000000" pitchFamily="2" charset="2"/>
              </a:rPr>
              <a:t> XP2282B)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Detectors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58" y="3516812"/>
            <a:ext cx="2377440" cy="316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/>
          <a:stretch/>
        </p:blipFill>
        <p:spPr>
          <a:xfrm>
            <a:off x="4095209" y="3583760"/>
            <a:ext cx="2377440" cy="30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t="26793" r="10550" b="31301"/>
          <a:stretch/>
        </p:blipFill>
        <p:spPr>
          <a:xfrm>
            <a:off x="4015987" y="1078235"/>
            <a:ext cx="2427271" cy="199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22730" b="22050"/>
          <a:stretch/>
        </p:blipFill>
        <p:spPr>
          <a:xfrm>
            <a:off x="6583685" y="1166950"/>
            <a:ext cx="2142715" cy="175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7500" y="1078235"/>
            <a:ext cx="3711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Checked all PMTs few months ago and found that the PMTs attached to the scintillators exhibit behavior consistent with vacuum contamination (the calorimeter ones look good)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At the end of last year placed order for 9 R4124 PMTs (will replace before PREX)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9303" y="414527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Surveys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58683" y="5190566"/>
            <a:ext cx="1502211" cy="170328"/>
          </a:xfrm>
          <a:prstGeom prst="straightConnector1">
            <a:avLst/>
          </a:prstGeom>
          <a:ln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858683" y="4787876"/>
            <a:ext cx="1233270" cy="573018"/>
          </a:xfrm>
          <a:prstGeom prst="straightConnector1">
            <a:avLst/>
          </a:prstGeom>
          <a:ln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858683" y="4150659"/>
            <a:ext cx="4075082" cy="1210235"/>
          </a:xfrm>
          <a:prstGeom prst="straightConnector1">
            <a:avLst/>
          </a:prstGeom>
          <a:ln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3454" y="4574404"/>
            <a:ext cx="36325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To improve the accuracy of </a:t>
            </a:r>
            <a:r>
              <a:rPr lang="en-US" sz="1600" dirty="0" smtClean="0">
                <a:sym typeface="Wingdings" panose="05000000000000000000" pitchFamily="2" charset="2"/>
              </a:rPr>
              <a:t>the </a:t>
            </a:r>
            <a:r>
              <a:rPr lang="en-US" sz="1600" dirty="0">
                <a:sym typeface="Wingdings" panose="05000000000000000000" pitchFamily="2" charset="2"/>
              </a:rPr>
              <a:t>simulation few surveys were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done </a:t>
            </a:r>
            <a:r>
              <a:rPr lang="en-US" sz="1600" dirty="0">
                <a:sym typeface="Wingdings" panose="05000000000000000000" pitchFamily="2" charset="2"/>
              </a:rPr>
              <a:t>in December </a:t>
            </a:r>
            <a:r>
              <a:rPr lang="en-US" sz="1600" dirty="0" smtClean="0">
                <a:sym typeface="Wingdings" panose="05000000000000000000" pitchFamily="2" charset="2"/>
              </a:rPr>
              <a:t>2018/January 2019 this </a:t>
            </a:r>
            <a:r>
              <a:rPr lang="en-US" sz="1600" dirty="0">
                <a:sym typeface="Wingdings" panose="05000000000000000000" pitchFamily="2" charset="2"/>
              </a:rPr>
              <a:t>month – Bill and </a:t>
            </a:r>
            <a:r>
              <a:rPr lang="en-US" sz="1600" dirty="0" err="1">
                <a:sym typeface="Wingdings" panose="05000000000000000000" pitchFamily="2" charset="2"/>
              </a:rPr>
              <a:t>Sanghwa</a:t>
            </a:r>
            <a:r>
              <a:rPr lang="en-US" sz="1600" dirty="0">
                <a:sym typeface="Wingdings" panose="05000000000000000000" pitchFamily="2" charset="2"/>
              </a:rPr>
              <a:t> were in contact with the survey group about the interpretation of the survey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8" y="670153"/>
            <a:ext cx="8389239" cy="5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8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690836"/>
            <a:ext cx="6715125" cy="6097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9520" y="1193074"/>
            <a:ext cx="1349829" cy="661852"/>
          </a:xfrm>
          <a:prstGeom prst="rect">
            <a:avLst/>
          </a:prstGeom>
          <a:noFill/>
          <a:ln w="28575"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5"/>
          <a:stretch/>
        </p:blipFill>
        <p:spPr>
          <a:xfrm>
            <a:off x="0" y="5294811"/>
            <a:ext cx="9144000" cy="1023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7509" y="5294811"/>
            <a:ext cx="1741714" cy="217715"/>
          </a:xfrm>
          <a:prstGeom prst="rect">
            <a:avLst/>
          </a:prstGeom>
          <a:noFill/>
          <a:ln w="28575"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511" y="682392"/>
            <a:ext cx="115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Voltages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8830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1574" r="1936" b="9972"/>
          <a:stretch/>
        </p:blipFill>
        <p:spPr>
          <a:xfrm>
            <a:off x="1993402" y="988088"/>
            <a:ext cx="5157195" cy="4207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080" y="5365738"/>
            <a:ext cx="692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Calorimeter ADC distribution should peak around 300 per block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2516" y="722246"/>
            <a:ext cx="17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Voltages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092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430"/>
            <a:ext cx="9144000" cy="4409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2630" y="1250555"/>
            <a:ext cx="1071154" cy="595662"/>
          </a:xfrm>
          <a:prstGeom prst="rect">
            <a:avLst/>
          </a:prstGeom>
          <a:noFill/>
          <a:ln w="28575"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516" y="72224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Thresholds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26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" y="1173357"/>
            <a:ext cx="4436269" cy="4757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3" t="34051" r="2286"/>
          <a:stretch/>
        </p:blipFill>
        <p:spPr>
          <a:xfrm>
            <a:off x="4859383" y="2098332"/>
            <a:ext cx="4075612" cy="2907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8407" y="117335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BC1A54"/>
                </a:solidFill>
              </a:rPr>
              <a:t>DETSET_new</a:t>
            </a:r>
            <a:r>
              <a:rPr lang="en-US" dirty="0" smtClean="0">
                <a:solidFill>
                  <a:srgbClr val="BC1A54"/>
                </a:solidFill>
              </a:rPr>
              <a:t> file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516" y="72224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Thresholds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192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3" y="1520393"/>
            <a:ext cx="5036647" cy="3184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09" y="3738319"/>
            <a:ext cx="4131846" cy="3122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4894"/>
          <a:stretch/>
        </p:blipFill>
        <p:spPr>
          <a:xfrm>
            <a:off x="205393" y="3112654"/>
            <a:ext cx="1582313" cy="18808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6559" y="1247103"/>
            <a:ext cx="390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Split coil, superconducting magnet from American Magnetics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Conduction cooled by a </a:t>
            </a:r>
            <a:r>
              <a:rPr lang="en-US" dirty="0" smtClean="0">
                <a:solidFill>
                  <a:srgbClr val="BC1A54"/>
                </a:solidFill>
                <a:sym typeface="Wingdings" panose="05000000000000000000" pitchFamily="2" charset="2"/>
              </a:rPr>
              <a:t>pulse tube cryogenic refrigerator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26" y="992777"/>
            <a:ext cx="488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Used to saturate the Fe foils; field up to </a:t>
            </a:r>
            <a:r>
              <a:rPr lang="en-US" dirty="0" smtClean="0">
                <a:sym typeface="Wingdings" panose="05000000000000000000" pitchFamily="2" charset="2"/>
              </a:rPr>
              <a:t>5 </a:t>
            </a:r>
            <a:r>
              <a:rPr lang="en-US" dirty="0" smtClean="0">
                <a:sym typeface="Wingdings" panose="05000000000000000000" pitchFamily="2" charset="2"/>
              </a:rPr>
              <a:t>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03409" y="3017945"/>
            <a:ext cx="165463" cy="684636"/>
          </a:xfrm>
          <a:prstGeom prst="straightConnector1">
            <a:avLst/>
          </a:prstGeom>
          <a:ln>
            <a:solidFill>
              <a:srgbClr val="BC1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393" y="5297123"/>
            <a:ext cx="276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chiller to cool He compressor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6354" y="5068389"/>
            <a:ext cx="104503" cy="228734"/>
          </a:xfrm>
          <a:prstGeom prst="straightConnector1">
            <a:avLst/>
          </a:prstGeom>
          <a:ln>
            <a:solidFill>
              <a:srgbClr val="BC1A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496594" y="5747657"/>
            <a:ext cx="272278" cy="87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71360" y="566928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516" y="72224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 Configuration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02" y="722246"/>
            <a:ext cx="5273612" cy="58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0" y="13369"/>
            <a:ext cx="91440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</a:t>
            </a:r>
            <a:r>
              <a:rPr lang="en-US" dirty="0" smtClean="0">
                <a:solidFill>
                  <a:srgbClr val="BC1A54"/>
                </a:solidFill>
              </a:rPr>
              <a:t>DAQ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16" y="684711"/>
            <a:ext cx="682371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7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243840" y="16852"/>
            <a:ext cx="8734697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</a:t>
            </a:r>
            <a:r>
              <a:rPr lang="en-US" dirty="0" smtClean="0">
                <a:solidFill>
                  <a:srgbClr val="BC1A54"/>
                </a:solidFill>
              </a:rPr>
              <a:t>Update: Hardware/DAQ To Do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" y="1393925"/>
            <a:ext cx="86650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Play with the target controls during APEX downs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Check on the scope that the scintillator PMTs are gain matched when using the 2.06 GeV HV file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Take a LED run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 smtClean="0"/>
          </a:p>
          <a:p>
            <a:r>
              <a:rPr lang="en-US" dirty="0" smtClean="0"/>
              <a:t>After Commissioning: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Program a new PLU to have it as spare in case the existing one goes bad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Replace the scintillator PMTs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Add an ADC to read the scintillator channels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58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69669" y="13372"/>
            <a:ext cx="9013371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Polarimetry: Commissioning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2486" y="1702784"/>
            <a:ext cx="8399930" cy="4436038"/>
            <a:chOff x="268941" y="953852"/>
            <a:chExt cx="8399930" cy="4436038"/>
          </a:xfrm>
        </p:grpSpPr>
        <p:sp>
          <p:nvSpPr>
            <p:cNvPr id="3" name="TextBox 2"/>
            <p:cNvSpPr txBox="1"/>
            <p:nvPr/>
          </p:nvSpPr>
          <p:spPr>
            <a:xfrm>
              <a:off x="268941" y="953852"/>
              <a:ext cx="5873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 Scheduled at the end of the APEX running for 3 days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6847" y="1450028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Moller Plans</a:t>
              </a:r>
              <a:endParaRPr lang="en-US" u="sng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6494" y="1973570"/>
              <a:ext cx="803237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Check alignment of the target magnet with beam: test developed right now by Yves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Detector gains and thresholds tuning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Check target foils centering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Check target saturation by varying the orientation of foils w.r.t. beam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Quads and Dipole scans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ym typeface="Wingdings" panose="05000000000000000000" pitchFamily="2" charset="2"/>
                </a:rPr>
                <a:t>Holding field reversal study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9634" y="1045029"/>
            <a:ext cx="665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BC1A54"/>
                </a:solidFill>
              </a:rPr>
              <a:t>Looking forward to it, I wouldn’t miss it for the world!</a:t>
            </a:r>
            <a:endParaRPr lang="en-US" sz="2000" b="1" dirty="0">
              <a:solidFill>
                <a:srgbClr val="BC1A5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9211" y="6243330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Don’s talk…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4668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705383"/>
            <a:ext cx="4358640" cy="581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34592" y="1112708"/>
            <a:ext cx="424815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Magnet is working, has been tested/used in the ESB and then moved to the Hall in December </a:t>
            </a:r>
            <a:r>
              <a:rPr lang="en-US" sz="1400" dirty="0" smtClean="0">
                <a:sym typeface="Wingdings" panose="05000000000000000000" pitchFamily="2" charset="2"/>
              </a:rPr>
              <a:t>(Ethan, Javier, Jack made this magnet work)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Installed in the beam line before the holiday shutdown and surveyed and aligned to 300 microns tolerance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It was cooled down </a:t>
            </a:r>
            <a:r>
              <a:rPr lang="en-US" dirty="0" smtClean="0">
                <a:sym typeface="Wingdings" panose="05000000000000000000" pitchFamily="2" charset="2"/>
              </a:rPr>
              <a:t>during the last </a:t>
            </a:r>
            <a:r>
              <a:rPr lang="en-US" dirty="0" smtClean="0">
                <a:sym typeface="Wingdings" panose="05000000000000000000" pitchFamily="2" charset="2"/>
              </a:rPr>
              <a:t>week of January (all good)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Javier and I ramped it up to max of 80 A or 4.3 T at the beginning of February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After some training it worked fine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084" y="4976230"/>
            <a:ext cx="3677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Ramp </a:t>
            </a:r>
            <a:r>
              <a:rPr lang="en-US" sz="1600" dirty="0" smtClean="0"/>
              <a:t>rates:</a:t>
            </a:r>
          </a:p>
          <a:p>
            <a:endParaRPr lang="en-US" sz="1000" dirty="0" smtClean="0"/>
          </a:p>
          <a:p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from 0 to </a:t>
            </a:r>
            <a:r>
              <a:rPr lang="en-US" sz="1600" dirty="0" smtClean="0"/>
              <a:t>80 </a:t>
            </a:r>
            <a:r>
              <a:rPr lang="en-US" sz="1600" dirty="0"/>
              <a:t>A: 0.0254 A/s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1600" dirty="0"/>
              <a:t>The field to current ratio is: 0.0536 </a:t>
            </a:r>
            <a:r>
              <a:rPr lang="en-US" sz="1600" dirty="0" smtClean="0"/>
              <a:t>T/A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-1" r="1666" b="33496"/>
          <a:stretch/>
        </p:blipFill>
        <p:spPr>
          <a:xfrm>
            <a:off x="5247401" y="2995502"/>
            <a:ext cx="1937658" cy="369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277489" y="792154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Monitor the magnet/magnet system parameters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94055" y="1181750"/>
            <a:ext cx="8441429" cy="2761398"/>
            <a:chOff x="691285" y="1190715"/>
            <a:chExt cx="8441429" cy="2761398"/>
          </a:xfrm>
        </p:grpSpPr>
        <p:sp>
          <p:nvSpPr>
            <p:cNvPr id="25" name="TextBox 24"/>
            <p:cNvSpPr txBox="1"/>
            <p:nvPr/>
          </p:nvSpPr>
          <p:spPr>
            <a:xfrm>
              <a:off x="691285" y="2712080"/>
              <a:ext cx="3850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Temperature of water (from air cooled chiller) that cools the He compressor</a:t>
              </a:r>
              <a:endParaRPr lang="en-US" sz="16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81885" y="1190715"/>
              <a:ext cx="4950829" cy="2761398"/>
              <a:chOff x="1474759" y="1335014"/>
              <a:chExt cx="4950829" cy="276139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923254" y="1335014"/>
                <a:ext cx="4502334" cy="2761398"/>
                <a:chOff x="3516085" y="763538"/>
                <a:chExt cx="4502334" cy="276139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58" t="-1" r="23142" b="52941"/>
                <a:stretch/>
              </p:blipFill>
              <p:spPr>
                <a:xfrm>
                  <a:off x="3516085" y="911523"/>
                  <a:ext cx="3566160" cy="2613413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cxnSp>
              <p:nvCxnSpPr>
                <p:cNvPr id="12" name="Straight Arrow Connector 11"/>
                <p:cNvCxnSpPr/>
                <p:nvPr/>
              </p:nvCxnSpPr>
              <p:spPr>
                <a:xfrm flipH="1" flipV="1">
                  <a:off x="6008914" y="1040537"/>
                  <a:ext cx="139338" cy="596674"/>
                </a:xfrm>
                <a:prstGeom prst="straightConnector1">
                  <a:avLst/>
                </a:prstGeom>
                <a:ln>
                  <a:solidFill>
                    <a:srgbClr val="BC1A54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4888557" y="763538"/>
                  <a:ext cx="1568824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C1A5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s</a:t>
                  </a:r>
                  <a:r>
                    <a:rPr lang="en-US" sz="1200" dirty="0" smtClean="0"/>
                    <a:t>ensor on cold head</a:t>
                  </a:r>
                  <a:endParaRPr lang="en-US" sz="1200" dirty="0"/>
                </a:p>
              </p:txBody>
            </p:sp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6842761" y="1106425"/>
                  <a:ext cx="372304" cy="765918"/>
                </a:xfrm>
                <a:prstGeom prst="straightConnector1">
                  <a:avLst/>
                </a:prstGeom>
                <a:ln>
                  <a:solidFill>
                    <a:srgbClr val="BC1A54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6842761" y="829426"/>
                  <a:ext cx="1175658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C1A5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s</a:t>
                  </a:r>
                  <a:r>
                    <a:rPr lang="en-US" sz="1200" dirty="0" smtClean="0"/>
                    <a:t>ensor at coils</a:t>
                  </a:r>
                  <a:endParaRPr lang="en-US" sz="1200" dirty="0"/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 flipH="1">
                <a:off x="1585795" y="2895149"/>
                <a:ext cx="471635" cy="148299"/>
              </a:xfrm>
              <a:prstGeom prst="straightConnector1">
                <a:avLst/>
              </a:prstGeom>
              <a:ln>
                <a:solidFill>
                  <a:srgbClr val="BC1A5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1474759" y="2208687"/>
                <a:ext cx="582672" cy="355304"/>
              </a:xfrm>
              <a:prstGeom prst="straightConnector1">
                <a:avLst/>
              </a:prstGeom>
              <a:ln>
                <a:solidFill>
                  <a:srgbClr val="BC1A5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691285" y="1691612"/>
              <a:ext cx="34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Pressures on He lines that run from compressor to the cold head</a:t>
              </a:r>
              <a:endParaRPr lang="en-US" sz="16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13349" y="40774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Operating the magnet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5069" y="4548544"/>
            <a:ext cx="4527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 Current limited by the power supply to 80.5 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9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4286" y="1509487"/>
            <a:ext cx="8322945" cy="4226243"/>
            <a:chOff x="544286" y="1464473"/>
            <a:chExt cx="8322945" cy="42262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6" y="1464473"/>
              <a:ext cx="8322945" cy="422624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578494" y="1846217"/>
              <a:ext cx="348344" cy="8708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672045" y="174863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06122" y="5233851"/>
              <a:ext cx="348344" cy="11756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17093" y="496450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94217" y="1748637"/>
              <a:ext cx="635726" cy="3702929"/>
            </a:xfrm>
            <a:prstGeom prst="rect">
              <a:avLst/>
            </a:prstGeom>
            <a:noFill/>
            <a:ln>
              <a:solidFill>
                <a:srgbClr val="BC1A54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529943" y="2089973"/>
              <a:ext cx="330926" cy="0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860869" y="187848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good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4286" y="901005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from testing the magnet in the Hall (first week of February)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109" y="2191974"/>
            <a:ext cx="8322945" cy="4226243"/>
            <a:chOff x="544286" y="1464473"/>
            <a:chExt cx="8322945" cy="4226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6" y="1464473"/>
              <a:ext cx="8322945" cy="422624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578494" y="1846217"/>
              <a:ext cx="348344" cy="8708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72045" y="174863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06122" y="5233851"/>
              <a:ext cx="348344" cy="11756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217093" y="496450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4217" y="1748637"/>
              <a:ext cx="635726" cy="3702929"/>
            </a:xfrm>
            <a:prstGeom prst="rect">
              <a:avLst/>
            </a:prstGeom>
            <a:noFill/>
            <a:ln>
              <a:solidFill>
                <a:srgbClr val="BC1A54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529943" y="2089973"/>
              <a:ext cx="330926" cy="0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860869" y="187848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good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1334"/>
          <a:stretch/>
        </p:blipFill>
        <p:spPr>
          <a:xfrm>
            <a:off x="2844871" y="687002"/>
            <a:ext cx="6235338" cy="306466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195317" y="1027611"/>
            <a:ext cx="2237346" cy="1546107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8" idx="3"/>
          </p:cNvCxnSpPr>
          <p:nvPr/>
        </p:nvCxnSpPr>
        <p:spPr>
          <a:xfrm flipH="1">
            <a:off x="2775199" y="888274"/>
            <a:ext cx="2014515" cy="4988394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29303" y="888274"/>
            <a:ext cx="1050906" cy="139337"/>
          </a:xfrm>
          <a:prstGeom prst="rect">
            <a:avLst/>
          </a:prstGeom>
          <a:noFill/>
          <a:ln>
            <a:solidFill>
              <a:srgbClr val="BC1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19512" y="81804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BC1A54"/>
                </a:solidFill>
              </a:rPr>
              <a:t>c</a:t>
            </a:r>
            <a:r>
              <a:rPr lang="en-US" sz="1400" dirty="0" smtClean="0">
                <a:solidFill>
                  <a:srgbClr val="BC1A54"/>
                </a:solidFill>
              </a:rPr>
              <a:t>old head</a:t>
            </a:r>
            <a:endParaRPr lang="en-US" sz="1400" dirty="0">
              <a:solidFill>
                <a:srgbClr val="BC1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109" y="2191974"/>
            <a:ext cx="8322945" cy="4226243"/>
            <a:chOff x="544286" y="1464473"/>
            <a:chExt cx="8322945" cy="4226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6" y="1464473"/>
              <a:ext cx="8322945" cy="422624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578494" y="1846217"/>
              <a:ext cx="348344" cy="8708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72045" y="174863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06122" y="5233851"/>
              <a:ext cx="348344" cy="11756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217093" y="496450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4217" y="1748637"/>
              <a:ext cx="635726" cy="3702929"/>
            </a:xfrm>
            <a:prstGeom prst="rect">
              <a:avLst/>
            </a:prstGeom>
            <a:noFill/>
            <a:ln>
              <a:solidFill>
                <a:srgbClr val="BC1A54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529943" y="2089973"/>
              <a:ext cx="330926" cy="0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860869" y="187848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good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537"/>
          <a:stretch/>
        </p:blipFill>
        <p:spPr>
          <a:xfrm>
            <a:off x="2891246" y="680153"/>
            <a:ext cx="6217920" cy="30584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195317" y="1567543"/>
            <a:ext cx="2237346" cy="1006175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75200" y="1567543"/>
            <a:ext cx="2014514" cy="4309125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03177" y="1045029"/>
            <a:ext cx="1105989" cy="121920"/>
          </a:xfrm>
          <a:prstGeom prst="rect">
            <a:avLst/>
          </a:prstGeom>
          <a:noFill/>
          <a:ln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20114" y="9486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C1A54"/>
                </a:solidFill>
              </a:rPr>
              <a:t>coils</a:t>
            </a:r>
            <a:endParaRPr lang="en-US" sz="1400" dirty="0">
              <a:solidFill>
                <a:srgbClr val="BC1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109" y="2191974"/>
            <a:ext cx="8322945" cy="4226243"/>
            <a:chOff x="544286" y="1464473"/>
            <a:chExt cx="8322945" cy="4226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6" y="1464473"/>
              <a:ext cx="8322945" cy="422624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578494" y="1846217"/>
              <a:ext cx="348344" cy="8708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72045" y="174863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06122" y="5233851"/>
              <a:ext cx="348344" cy="11756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217093" y="496450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4217" y="1748637"/>
              <a:ext cx="635726" cy="3702929"/>
            </a:xfrm>
            <a:prstGeom prst="rect">
              <a:avLst/>
            </a:prstGeom>
            <a:noFill/>
            <a:ln>
              <a:solidFill>
                <a:srgbClr val="BC1A54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529943" y="2089973"/>
              <a:ext cx="330926" cy="0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860869" y="187848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good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682"/>
          <a:stretch/>
        </p:blipFill>
        <p:spPr>
          <a:xfrm>
            <a:off x="2882531" y="691923"/>
            <a:ext cx="6217733" cy="3064669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6" idx="3"/>
          </p:cNvCxnSpPr>
          <p:nvPr/>
        </p:nvCxnSpPr>
        <p:spPr>
          <a:xfrm flipH="1">
            <a:off x="2230151" y="2264229"/>
            <a:ext cx="2280890" cy="396575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75200" y="2191974"/>
            <a:ext cx="2145143" cy="3684694"/>
          </a:xfrm>
          <a:prstGeom prst="straightConnector1">
            <a:avLst/>
          </a:prstGeom>
          <a:ln w="9525"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94469" y="1149531"/>
            <a:ext cx="1105795" cy="156755"/>
          </a:xfrm>
          <a:prstGeom prst="rect">
            <a:avLst/>
          </a:prstGeom>
          <a:noFill/>
          <a:ln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50730" y="1060764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C1A54"/>
                </a:solidFill>
              </a:rPr>
              <a:t>leads</a:t>
            </a:r>
            <a:endParaRPr lang="en-US" sz="1400" dirty="0">
              <a:solidFill>
                <a:srgbClr val="BC1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D291-4BE3-3848-803D-85A3784408B2}"/>
              </a:ext>
            </a:extLst>
          </p:cNvPr>
          <p:cNvSpPr txBox="1">
            <a:spLocks/>
          </p:cNvSpPr>
          <p:nvPr/>
        </p:nvSpPr>
        <p:spPr>
          <a:xfrm>
            <a:off x="457200" y="13377"/>
            <a:ext cx="8229600" cy="8046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BC1A54"/>
                </a:solidFill>
              </a:rPr>
              <a:t>Hall A Moller Update: Target Magnet</a:t>
            </a:r>
            <a:endParaRPr lang="en-US" dirty="0">
              <a:solidFill>
                <a:srgbClr val="BC1A5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1055" y="2191974"/>
            <a:ext cx="8322945" cy="4226243"/>
            <a:chOff x="544286" y="1464473"/>
            <a:chExt cx="8322945" cy="4226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6" y="1464473"/>
              <a:ext cx="8322945" cy="422624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578494" y="1846217"/>
              <a:ext cx="348344" cy="87086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72045" y="1748637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quench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4217" y="1748637"/>
              <a:ext cx="635726" cy="3702929"/>
            </a:xfrm>
            <a:prstGeom prst="rect">
              <a:avLst/>
            </a:prstGeom>
            <a:noFill/>
            <a:ln>
              <a:solidFill>
                <a:srgbClr val="BC1A54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529943" y="2089973"/>
              <a:ext cx="330926" cy="0"/>
            </a:xfrm>
            <a:prstGeom prst="straightConnector1">
              <a:avLst/>
            </a:prstGeom>
            <a:ln>
              <a:solidFill>
                <a:srgbClr val="BC1A5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860869" y="187848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ll good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r="17456"/>
          <a:stretch/>
        </p:blipFill>
        <p:spPr>
          <a:xfrm>
            <a:off x="0" y="877319"/>
            <a:ext cx="5129349" cy="30646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31735" y="1436914"/>
            <a:ext cx="569112" cy="2505074"/>
          </a:xfrm>
          <a:prstGeom prst="rect">
            <a:avLst/>
          </a:prstGeom>
          <a:noFill/>
          <a:ln>
            <a:solidFill>
              <a:srgbClr val="BC1A5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00847" y="2037806"/>
            <a:ext cx="1670139" cy="779668"/>
          </a:xfrm>
          <a:prstGeom prst="straightConnector1">
            <a:avLst/>
          </a:prstGeom>
          <a:ln>
            <a:solidFill>
              <a:srgbClr val="BC1A5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21679</TotalTime>
  <Words>816</Words>
  <Application>Microsoft Office PowerPoint</Application>
  <PresentationFormat>On-screen Show (4:3)</PresentationFormat>
  <Paragraphs>141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Simona Malace</cp:lastModifiedBy>
  <cp:revision>879</cp:revision>
  <cp:lastPrinted>2016-11-11T19:34:05Z</cp:lastPrinted>
  <dcterms:created xsi:type="dcterms:W3CDTF">2013-04-11T15:34:28Z</dcterms:created>
  <dcterms:modified xsi:type="dcterms:W3CDTF">2019-02-15T17:24:50Z</dcterms:modified>
  <cp:category/>
</cp:coreProperties>
</file>